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62" r:id="rId3"/>
    <p:sldId id="258" r:id="rId4"/>
    <p:sldId id="263" r:id="rId5"/>
    <p:sldId id="264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451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4E0A6-43F8-4B9E-A65A-044BDBE73ABB}" type="datetimeFigureOut">
              <a:rPr lang="en-US" smtClean="0"/>
              <a:t>1/29/2017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806B8-F17B-42C7-9F61-45CD5F6CB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30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806B8-F17B-42C7-9F61-45CD5F6CB5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964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7505"/>
            <a:ext cx="9143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Napovedovanje</a:t>
            </a:r>
            <a:r>
              <a:rPr lang="en-US" sz="3200" b="1" dirty="0"/>
              <a:t> </a:t>
            </a:r>
            <a:r>
              <a:rPr lang="en-US" sz="3200" b="1" dirty="0" err="1"/>
              <a:t>dnevne</a:t>
            </a:r>
            <a:r>
              <a:rPr lang="en-US" sz="3200" b="1" dirty="0"/>
              <a:t> </a:t>
            </a:r>
            <a:r>
              <a:rPr lang="en-US" sz="3200" b="1" dirty="0" err="1"/>
              <a:t>proizvodnje</a:t>
            </a:r>
            <a:r>
              <a:rPr lang="en-US" sz="3200" b="1" dirty="0"/>
              <a:t> </a:t>
            </a:r>
            <a:br>
              <a:rPr lang="sl-SI" sz="3200" b="1" dirty="0"/>
            </a:br>
            <a:r>
              <a:rPr lang="en-US" sz="3200" b="1" dirty="0"/>
              <a:t>son</a:t>
            </a:r>
            <a:r>
              <a:rPr lang="sl-SI" sz="3200" b="1" dirty="0" err="1"/>
              <a:t>čnih</a:t>
            </a:r>
            <a:r>
              <a:rPr lang="sl-SI" sz="3200" b="1" dirty="0"/>
              <a:t> elektrarn</a:t>
            </a:r>
          </a:p>
        </p:txBody>
      </p:sp>
      <p:sp>
        <p:nvSpPr>
          <p:cNvPr id="2" name="AutoShape 2" descr="Image result for nvidia geforce GTX 1070"/>
          <p:cNvSpPr>
            <a:spLocks noChangeAspect="1" noChangeArrowheads="1"/>
          </p:cNvSpPr>
          <p:nvPr/>
        </p:nvSpPr>
        <p:spPr bwMode="auto">
          <a:xfrm>
            <a:off x="155575" y="-23764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3" name="AutoShape 4" descr="Image result for nvidia geforce GTX 1070"/>
          <p:cNvSpPr>
            <a:spLocks noChangeAspect="1" noChangeArrowheads="1"/>
          </p:cNvSpPr>
          <p:nvPr/>
        </p:nvSpPr>
        <p:spPr bwMode="auto">
          <a:xfrm>
            <a:off x="307975" y="-22240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5" name="AutoShape 9" descr="Image result for brain parcell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6" name="AutoShape 11" descr="Image result for brain parcell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16" name="TextBox 15"/>
          <p:cNvSpPr txBox="1"/>
          <p:nvPr/>
        </p:nvSpPr>
        <p:spPr>
          <a:xfrm>
            <a:off x="3276600" y="3055948"/>
            <a:ext cx="1967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1600" b="1" dirty="0"/>
              <a:t>Lokacija elektrarn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48400" y="3099090"/>
            <a:ext cx="1967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1600" b="1" dirty="0"/>
              <a:t>Lokalni vplivi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7975" y="3080850"/>
            <a:ext cx="2164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1600" b="1" dirty="0"/>
              <a:t>Vreme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66800" y="1335222"/>
            <a:ext cx="685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 err="1"/>
              <a:t>Okoljski</a:t>
            </a:r>
            <a:r>
              <a:rPr lang="sl-SI" sz="2400" dirty="0"/>
              <a:t> problemi in zakonodaj nas silijo v večanje deleža obnovljive energije (hidroelektrarne, vetrne elektrarne, </a:t>
            </a:r>
            <a:r>
              <a:rPr lang="sl-SI" sz="2400" u="sng" dirty="0"/>
              <a:t>sončne elektrarne</a:t>
            </a:r>
            <a:r>
              <a:rPr lang="sl-SI" sz="2400" dirty="0"/>
              <a:t>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Proizvodnja le-teh pa je nepredvidljiva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584" y="3824075"/>
            <a:ext cx="2640219" cy="25005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060" y="3824074"/>
            <a:ext cx="2785521" cy="24523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05" y="3824075"/>
            <a:ext cx="2736551" cy="245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7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199" y="47505"/>
            <a:ext cx="8782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200" b="1" dirty="0"/>
              <a:t>Trg električne energije</a:t>
            </a:r>
          </a:p>
        </p:txBody>
      </p:sp>
      <p:sp>
        <p:nvSpPr>
          <p:cNvPr id="2" name="AutoShape 2" descr="Image result for nvidia geforce GTX 1070"/>
          <p:cNvSpPr>
            <a:spLocks noChangeAspect="1" noChangeArrowheads="1"/>
          </p:cNvSpPr>
          <p:nvPr/>
        </p:nvSpPr>
        <p:spPr bwMode="auto">
          <a:xfrm>
            <a:off x="155575" y="-23764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3" name="AutoShape 4" descr="Image result for nvidia geforce GTX 1070"/>
          <p:cNvSpPr>
            <a:spLocks noChangeAspect="1" noChangeArrowheads="1"/>
          </p:cNvSpPr>
          <p:nvPr/>
        </p:nvSpPr>
        <p:spPr bwMode="auto">
          <a:xfrm>
            <a:off x="307975" y="-22240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5" name="AutoShape 9" descr="Image result for brain parcell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6" name="AutoShape 11" descr="Image result for brain parcell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15" name="TextBox 14"/>
          <p:cNvSpPr txBox="1"/>
          <p:nvPr/>
        </p:nvSpPr>
        <p:spPr>
          <a:xfrm>
            <a:off x="216253" y="818168"/>
            <a:ext cx="42033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400" dirty="0"/>
              <a:t>Proizvodnja: elektrarne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400" dirty="0"/>
              <a:t>Prenos: Elektro Slovenija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400" dirty="0"/>
              <a:t>Distribucija:</a:t>
            </a:r>
            <a:br>
              <a:rPr lang="sl-SI" sz="2400" dirty="0"/>
            </a:br>
            <a:r>
              <a:rPr lang="sl-SI" sz="2400" dirty="0"/>
              <a:t>Elektro Ljubljana, Primorska…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400" dirty="0"/>
              <a:t>Trgovanje (borza, trgovci): Elektro Energija, Gen-I, Petrol, E3,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400" dirty="0"/>
              <a:t>Trgovec mora vedeti, s kakšnimi količinami trguje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724400"/>
            <a:ext cx="7708829" cy="17112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716022"/>
            <a:ext cx="4961308" cy="3720981"/>
          </a:xfrm>
          <a:prstGeom prst="rect">
            <a:avLst/>
          </a:prstGeom>
        </p:spPr>
      </p:pic>
      <p:cxnSp>
        <p:nvCxnSpPr>
          <p:cNvPr id="10" name="Connector: Elbow 9"/>
          <p:cNvCxnSpPr>
            <a:cxnSpLocks/>
          </p:cNvCxnSpPr>
          <p:nvPr/>
        </p:nvCxnSpPr>
        <p:spPr>
          <a:xfrm rot="10800000" flipV="1">
            <a:off x="1904998" y="4420376"/>
            <a:ext cx="2514602" cy="457201"/>
          </a:xfrm>
          <a:prstGeom prst="bentConnector3">
            <a:avLst>
              <a:gd name="adj1" fmla="val 9979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560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7" y="2260881"/>
            <a:ext cx="9138998" cy="46889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528" y="47076"/>
            <a:ext cx="8782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200" b="1" dirty="0"/>
              <a:t>Zakaj potrebujemo dobre napovedi proizvodnje?</a:t>
            </a:r>
          </a:p>
        </p:txBody>
      </p:sp>
      <p:sp>
        <p:nvSpPr>
          <p:cNvPr id="2" name="AutoShape 2" descr="Image result for nvidia geforce GTX 1070"/>
          <p:cNvSpPr>
            <a:spLocks noChangeAspect="1" noChangeArrowheads="1"/>
          </p:cNvSpPr>
          <p:nvPr/>
        </p:nvSpPr>
        <p:spPr bwMode="auto">
          <a:xfrm>
            <a:off x="155575" y="-23764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3" name="AutoShape 4" descr="Image result for nvidia geforce GTX 1070"/>
          <p:cNvSpPr>
            <a:spLocks noChangeAspect="1" noChangeArrowheads="1"/>
          </p:cNvSpPr>
          <p:nvPr/>
        </p:nvSpPr>
        <p:spPr bwMode="auto">
          <a:xfrm>
            <a:off x="307975" y="-22240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5" name="AutoShape 9" descr="Image result for brain parcell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6" name="AutoShape 11" descr="Image result for brain parcell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24" name="TextBox 23"/>
          <p:cNvSpPr txBox="1"/>
          <p:nvPr/>
        </p:nvSpPr>
        <p:spPr>
          <a:xfrm>
            <a:off x="251129" y="703174"/>
            <a:ext cx="868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Oblikovanje cene na tržišču (borzi)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Dnevna napoved za naslednjih 24 ur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Sprejemljiva odstopanja ± 3% (prevelika odstopanja lahko vodijo v nakup po visoki ceni ali prodajo po nizki, celo negativni ceni)</a:t>
            </a:r>
          </a:p>
        </p:txBody>
      </p:sp>
      <p:sp>
        <p:nvSpPr>
          <p:cNvPr id="9" name="Oval 8"/>
          <p:cNvSpPr/>
          <p:nvPr/>
        </p:nvSpPr>
        <p:spPr>
          <a:xfrm>
            <a:off x="5227731" y="3505200"/>
            <a:ext cx="1364316" cy="8397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028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5575" y="189638"/>
            <a:ext cx="8782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200" b="1" dirty="0"/>
              <a:t>Podatki</a:t>
            </a:r>
          </a:p>
        </p:txBody>
      </p:sp>
      <p:sp>
        <p:nvSpPr>
          <p:cNvPr id="2" name="AutoShape 2" descr="Image result for nvidia geforce GTX 1070"/>
          <p:cNvSpPr>
            <a:spLocks noChangeAspect="1" noChangeArrowheads="1"/>
          </p:cNvSpPr>
          <p:nvPr/>
        </p:nvSpPr>
        <p:spPr bwMode="auto">
          <a:xfrm>
            <a:off x="155575" y="-23764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3" name="AutoShape 4" descr="Image result for nvidia geforce GTX 1070"/>
          <p:cNvSpPr>
            <a:spLocks noChangeAspect="1" noChangeArrowheads="1"/>
          </p:cNvSpPr>
          <p:nvPr/>
        </p:nvSpPr>
        <p:spPr bwMode="auto">
          <a:xfrm>
            <a:off x="307975" y="-22240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5" name="AutoShape 9" descr="Image result for brain parcell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6" name="AutoShape 11" descr="Image result for brain parcell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24" name="TextBox 23"/>
          <p:cNvSpPr txBox="1"/>
          <p:nvPr/>
        </p:nvSpPr>
        <p:spPr>
          <a:xfrm>
            <a:off x="246922" y="780871"/>
            <a:ext cx="8615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345 sončnih elektrarn na Primorskem (2011-2015)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Vremenske napovedi - modelski podatki </a:t>
            </a:r>
            <a:r>
              <a:rPr lang="sl-SI" sz="2400" dirty="0" err="1"/>
              <a:t>Aladin</a:t>
            </a:r>
            <a:r>
              <a:rPr lang="sl-SI" sz="2400" dirty="0"/>
              <a:t>/SI (2011-2012): </a:t>
            </a:r>
            <a:br>
              <a:rPr lang="sl-SI" sz="2400" dirty="0"/>
            </a:br>
            <a:r>
              <a:rPr lang="sl-SI" sz="2400" dirty="0"/>
              <a:t>486 modelskih točk, 15 vremenskih parametrov na točko, 24 ur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63" y="2133600"/>
            <a:ext cx="3675101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849" y="1989599"/>
            <a:ext cx="2963615" cy="28426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46950" y="5135940"/>
            <a:ext cx="1371600" cy="156966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sl-SI" sz="2400" dirty="0"/>
              <a:t>24-urne napovedi (za vsako uro)</a:t>
            </a:r>
          </a:p>
        </p:txBody>
      </p:sp>
      <p:sp>
        <p:nvSpPr>
          <p:cNvPr id="12" name="Arrow: Right 11"/>
          <p:cNvSpPr/>
          <p:nvPr/>
        </p:nvSpPr>
        <p:spPr>
          <a:xfrm>
            <a:off x="4038600" y="5567210"/>
            <a:ext cx="381000" cy="1477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/>
          <p:cNvSpPr/>
          <p:nvPr/>
        </p:nvSpPr>
        <p:spPr>
          <a:xfrm rot="5400000">
            <a:off x="5505308" y="4778348"/>
            <a:ext cx="412696" cy="15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/>
          <p:cNvSpPr/>
          <p:nvPr/>
        </p:nvSpPr>
        <p:spPr>
          <a:xfrm>
            <a:off x="6781799" y="5597690"/>
            <a:ext cx="395647" cy="193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696057" y="5135940"/>
            <a:ext cx="1981200" cy="156966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sl-SI" sz="2400" dirty="0"/>
              <a:t>Strojno učenje na podlagi zgodovinskih podatkov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81796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5575" y="189638"/>
            <a:ext cx="87824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3200" b="1" dirty="0"/>
              <a:t>Dosedanji dosežki in izzivi</a:t>
            </a:r>
          </a:p>
        </p:txBody>
      </p:sp>
      <p:sp>
        <p:nvSpPr>
          <p:cNvPr id="2" name="AutoShape 2" descr="Image result for nvidia geforce GTX 1070"/>
          <p:cNvSpPr>
            <a:spLocks noChangeAspect="1" noChangeArrowheads="1"/>
          </p:cNvSpPr>
          <p:nvPr/>
        </p:nvSpPr>
        <p:spPr bwMode="auto">
          <a:xfrm>
            <a:off x="155575" y="-23764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3" name="AutoShape 4" descr="Image result for nvidia geforce GTX 1070"/>
          <p:cNvSpPr>
            <a:spLocks noChangeAspect="1" noChangeArrowheads="1"/>
          </p:cNvSpPr>
          <p:nvPr/>
        </p:nvSpPr>
        <p:spPr bwMode="auto">
          <a:xfrm>
            <a:off x="307975" y="-2224088"/>
            <a:ext cx="7191375" cy="49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5" name="AutoShape 9" descr="Image result for brain parcell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6" name="AutoShape 11" descr="Image result for brain parcell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24" name="TextBox 23"/>
          <p:cNvSpPr txBox="1"/>
          <p:nvPr/>
        </p:nvSpPr>
        <p:spPr>
          <a:xfrm>
            <a:off x="1447800" y="780871"/>
            <a:ext cx="7620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V svetovnem merilo med največjimi tovrstnimi študijami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Preseženi kriteriji (srednja dnevna napaka pod 0.5%)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Izzivi tehnične narave pri pridobivanju podatkov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Izziv modeliranje lokalnih vplivov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sl-SI" sz="2400" dirty="0"/>
              <a:t>Izziv optimizacija števila potrebnih modelskih točk (cena)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6200" y="762000"/>
            <a:ext cx="1143000" cy="6096456"/>
            <a:chOff x="76200" y="1295856"/>
            <a:chExt cx="833932" cy="55626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00" y="1295856"/>
              <a:ext cx="833932" cy="55626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145061" y="1981200"/>
              <a:ext cx="685800" cy="152400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2762882"/>
            <a:ext cx="5638800" cy="38596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1904" y="3596642"/>
            <a:ext cx="2173378" cy="309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29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161</Words>
  <Application>Microsoft Office PowerPoint</Application>
  <PresentationFormat>On-screen Show (4:3)</PresentationFormat>
  <Paragraphs>28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Matjaž Kukar</cp:lastModifiedBy>
  <cp:revision>17</cp:revision>
  <dcterms:created xsi:type="dcterms:W3CDTF">2006-08-16T00:00:00Z</dcterms:created>
  <dcterms:modified xsi:type="dcterms:W3CDTF">2017-01-29T14:13:10Z</dcterms:modified>
</cp:coreProperties>
</file>

<file path=docProps/thumbnail.jpeg>
</file>